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ctrTitle"/>
          </p:nvPr>
        </p:nvSpPr>
        <p:spPr>
          <a:xfrm>
            <a:off x="4716016" y="908720"/>
            <a:ext cx="3816424" cy="39363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dirty="0" err="1" smtClean="0">
                <a:solidFill>
                  <a:srgbClr val="002060"/>
                </a:solidFill>
                <a:latin typeface="+mn-lt"/>
              </a:rPr>
              <a:t>Психикалық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+mn-lt"/>
              </a:rPr>
              <a:t>бұзылулар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мен </a:t>
            </a:r>
            <a:r>
              <a:rPr lang="ru-RU" sz="3200" dirty="0" err="1" smtClean="0">
                <a:solidFill>
                  <a:srgbClr val="002060"/>
                </a:solidFill>
                <a:latin typeface="+mn-lt"/>
              </a:rPr>
              <a:t>жұмыс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+mn-lt"/>
              </a:rPr>
              <a:t>істеу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  </a:t>
            </a:r>
            <a:r>
              <a:rPr lang="ru-RU" sz="3200" dirty="0" err="1" smtClean="0">
                <a:solidFill>
                  <a:srgbClr val="002060"/>
                </a:solidFill>
                <a:latin typeface="+mn-lt"/>
              </a:rPr>
              <a:t>технологиясы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+mn-lt"/>
              </a:rPr>
            </a:br>
            <a:endParaRPr lang="ru-RU" sz="32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6784975"/>
            <a:ext cx="69850" cy="73025"/>
          </a:xfrm>
          <a:prstGeom prst="actionButtonBackPrevious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074150" y="6742113"/>
            <a:ext cx="69850" cy="115887"/>
          </a:xfrm>
          <a:prstGeom prst="actionButtonForwardNex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69850" cy="73025"/>
          </a:xfrm>
          <a:prstGeom prst="actionButtonHome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5824" y="1901096"/>
            <a:ext cx="4326176" cy="24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75656" y="476672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latin typeface="Calibri" pitchFamily="34" charset="0"/>
              </a:rPr>
              <a:t>Әл-Фараби атындағы Қазақ ұлттық университеті</a:t>
            </a:r>
            <a:endParaRPr lang="ru-RU" b="1" dirty="0" smtClean="0">
              <a:latin typeface="Calibri" pitchFamily="34" charset="0"/>
            </a:endParaRPr>
          </a:p>
          <a:p>
            <a:pPr algn="ctr"/>
            <a:r>
              <a:rPr lang="ru-RU" b="1" dirty="0" smtClean="0">
                <a:latin typeface="Calibri" pitchFamily="34" charset="0"/>
              </a:rPr>
              <a:t>Философия </a:t>
            </a:r>
            <a:r>
              <a:rPr lang="ru-RU" b="1" dirty="0" err="1" smtClean="0">
                <a:latin typeface="Calibri" pitchFamily="34" charset="0"/>
              </a:rPr>
              <a:t>және саясаттану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 err="1" smtClean="0">
                <a:latin typeface="Calibri" pitchFamily="34" charset="0"/>
              </a:rPr>
              <a:t>факультеті</a:t>
            </a:r>
            <a:endParaRPr lang="ru-RU" b="1" dirty="0" smtClean="0">
              <a:latin typeface="Calibri" pitchFamily="34" charset="0"/>
            </a:endParaRPr>
          </a:p>
          <a:p>
            <a:pPr algn="ctr"/>
            <a:r>
              <a:rPr lang="ru-RU" b="1" dirty="0" err="1" smtClean="0">
                <a:latin typeface="Calibri" pitchFamily="34" charset="0"/>
              </a:rPr>
              <a:t>Жалпы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 err="1" smtClean="0">
                <a:latin typeface="Calibri" pitchFamily="34" charset="0"/>
              </a:rPr>
              <a:t>және қолданбалы </a:t>
            </a:r>
            <a:r>
              <a:rPr lang="ru-RU" b="1" dirty="0" smtClean="0">
                <a:latin typeface="Calibri" pitchFamily="34" charset="0"/>
              </a:rPr>
              <a:t>психология </a:t>
            </a:r>
            <a:r>
              <a:rPr lang="ru-RU" b="1" dirty="0" err="1" smtClean="0">
                <a:latin typeface="Calibri" pitchFamily="34" charset="0"/>
              </a:rPr>
              <a:t>кафедрасы</a:t>
            </a:r>
            <a:endParaRPr lang="ru-RU" b="1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1720" y="594928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АЛМАТЫ – 2022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422108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Calibri" pitchFamily="34" charset="0"/>
              </a:rPr>
              <a:t>Аға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 err="1">
                <a:latin typeface="Calibri" pitchFamily="34" charset="0"/>
              </a:rPr>
              <a:t>о</a:t>
            </a:r>
            <a:r>
              <a:rPr lang="ru-RU" b="1" dirty="0" err="1" smtClean="0">
                <a:latin typeface="Calibri" pitchFamily="34" charset="0"/>
              </a:rPr>
              <a:t>қытушы</a:t>
            </a:r>
            <a:r>
              <a:rPr lang="ru-RU" b="1" dirty="0" smtClean="0">
                <a:latin typeface="Calibri" pitchFamily="34" charset="0"/>
              </a:rPr>
              <a:t> :</a:t>
            </a:r>
          </a:p>
          <a:p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 err="1" smtClean="0">
                <a:latin typeface="Calibri" pitchFamily="34" charset="0"/>
              </a:rPr>
              <a:t>Борбасова</a:t>
            </a:r>
            <a:r>
              <a:rPr lang="ru-RU" b="1" dirty="0" smtClean="0">
                <a:latin typeface="Calibri" pitchFamily="34" charset="0"/>
              </a:rPr>
              <a:t> Г.Н.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43346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Дебильділік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Олигофренияның жеңіл дәрежесі.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негізі-тұжырымдамалық ойлау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қабілетсіздігі, абстрактіден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нақты бейнелі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ойлаудың басым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науқастар ерте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физикалық дамудың артта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қалуын анықтайды: кейінірек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жүре бастайды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сөйлей бастайды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4-6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жасқа дейін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артта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қалушылық тегістеледі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уақтылы барады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бірақ нашар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оқиды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Оқытуда көп нәрсе мінездің ерекшеліктеріне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Сабырлы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ата-аналарының бақылауындағы табандылығының арқасында қалыпты мектепте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қанағаттанарлық оқиды, бірінші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сыныптарын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аяқтайды.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Көбінесе 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қарапайым оқу материалын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түсініп, көмекші мектепте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оқуды жалғастыра 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57748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Айқын дебильділік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көмекші мектепте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сауаттылыққа үйрету үлкен қиындықпен беріледі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Еңбек дағдылары жақсырақ меңгеріледі.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қолөнерге үйретілген науқастар жұмыспен қамтылып, 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өмір минимумымен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қамтамасыз етілуі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 адамдардың ықпалына оңай түседі, сондықтан 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көбінесе қылмысқа қатысады.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дәрежесі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адамдарда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механикалық жады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өте жақсы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бірақ мұқият 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абстрактілі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ойлаудың толық қабілетсіздігін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нақты қауымдастықтардың басым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анықтауға мүмкіндік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Қарапайым, нақты тұжырымдамалардан күрделі, дерексіз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жалпылауға көшу мүмкін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 процесінде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бастаманың, Тәуелсіздіктің, баяулаудың, инерцияның болмауы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анықталады.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Орташа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айқын дебильділік-егер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науқастар жақсы механикалық есте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сақтау қабілетіне 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кәсіптік-техникалық училищелерде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оқитын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7-8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сыныпты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бітіреді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қандай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кәсіпті меңгереді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отбасылары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ұжымға жақсы бейімделеді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қатар, 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біршама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күрделі ұғымдарды қолдана 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күрделі сұрақты түсінеді.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өмір барысында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үйренген үлгі сызбаларын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ойлайды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әдеттегі ойлау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тәсілін өзгерту мүмкін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Ойлаудың 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түрі басым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бірақ айқын моральға қарағанда біршама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аз.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Эмоционалды-еріктік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көбірек дамыған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сипаттамалық ерекшеліктері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әлдеқайда әр түрлі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ақыл-ойдың әлсіздігімен және олардың дискілерін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жеңе алмауымен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олардың іс-әрекеттері 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ойланбауымен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мінез-құлықтың кейбір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импульсивтілігімен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сыртқы әсерлерге бейімділігімен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сипатталады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3346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Жеңіл дебильділік-арнайы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психологиялық зерттеулермен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дәлелденеді, ақыл-ойдың болжамды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функцияларын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абстракцияның жоғары дәрежесін қолдануды қажет ететін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жағдайларда пациенттердің әрекеттерін бағалауға негізделген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Мұндай адамдар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мамандыққа 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бірақ оларда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ойлаудың 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өрнегі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трафареті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сыртқы оқиғаларды бағалауда өзіндік ерекшеліктің болмауы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тәуелсіз болмайды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(самостоятельный).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Фрагмент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интеллекттің дамымауы-интеллект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құрылымының дамымаған 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байланыстары.Мысалы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алғышарттар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кеңістіктік көріністердің болмауына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конструктивті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қабілеті қозғалады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дискалкулия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сөйлеу бұзылыстары-сөйлеу функционалды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жүйесінің дамымауы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түсіну зардап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шегеді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интеллект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Деменция-ақыл 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синдромы-психикалық белсенділіктің тұрақты сарқылуы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жеңілдету және құлдырау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есте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сақтау қабілетінің төмендеуіне, жалпылау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қабілетіне, абстракцияға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 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танымдық процестердің әлсіреуінде көрінеді..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жағдайда тұлғаның бұзылуы, оның жағдайын сыни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қабылдауды жоғалту орын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Науқастар жаңа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алған білімдерін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64949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Органикалық психосиндром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(психоорганикалық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синдром)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психикалық процестер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қасиеттердің төмендеуіне жатады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Ішінара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сақтау және ақыл-ойдың бұзылуы 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қарастыруға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органикалық ауруларда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прогрессивті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түрі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әртүрлі шығу тегі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органикалық мидың зақымдануы нәтижесінде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назардың төмендеуі, ақыл-ойдың төмендеуі (шығармашылық қызметке қабілетсіздік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эмоциялардың тұрақсыздығы.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Науқастарда назарды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сыртқы нысандарға шоғырландыру қиынға соғады, жиі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алаңдатады.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өте зардап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шегеді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қысқа мерзімді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ұзақ мерзімді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әсіресе есте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сақтау және көбею.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қарқыны өте баяу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қашықтық ұғымы, мінез-құлық этикасы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мотивациясы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зардап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шегеді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Әрекеттер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әрекеттер жиі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импульсивті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Ақыл-ой дамуының кешігуі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балаларда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Дағдылар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шағын дүниетаным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ақыл-ойдың сақталуы, жасқа 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психикалық функциялардың дамуы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уақытша жағдай.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Интеллекттің функционалды-динамикалық азаптары-интеллекттің барлық құрылымдық компоненттері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бірақ 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жұмыс істемейді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Интеллекттің уақытша жоғалуы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жедел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деменция синдромы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мидың ісінуі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80920" cy="576064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Интеллект пен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психикалық дамуды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сандық бағалау үшін әртүрлі сынақтар ұсынылады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 көп таралды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Ересектерге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арналған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Векслер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шкаласы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қайта өңделген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вербальды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дағдыларға арналған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IQ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IQ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анықтауға мүмкіндік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асқан адамдарға арналған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Балаларға арналған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Векслер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шкаласы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қайта өңделген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вербальды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дағдыларды және 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ақыл-ойды бағалауға мүмкіндік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бірақ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6-16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аралығындағы балаларды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тестілеуге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ауызша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дағдылардың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IQ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арасындағы айырмашылық қабылдаудың бұзылуын көрсетуі мүмкін.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Стэнфорд-бине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(4-ші редакция) 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асқан балаларға арналған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ақыл-ой жасын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IQ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анықтауға мүмкіндік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Тест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тапсырмаларды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қамтитындықтан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коммуникативті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бұзылулар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аутизм,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дислексия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функциялардың дамымауы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(сыртқы факторларға 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қолайлы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Денвер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мінез-құлықтың төрт жағын бағалауға мүмкіндік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қозғалыс дағдылары, нәзік қозғалыстар, сөйлеу және жеке-әлеуметтік дағдылар.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көмегімен 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балалардың психомоторлы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дамуын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анықтай аласыз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жағдайда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IQ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анықталмайды.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сөйлеудің дамуы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шкаласы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Early Language Milestone Scale-ELM)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есту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сөйлеуді дамыту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шкаласы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Central Linguistic Auditory Milestones Scale-CLAMS) 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жасқа дейінгі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балаларда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сенсорлық сөйлеуді жаппай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тексеруге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 д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әріс</a:t>
            </a:r>
          </a:p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Психологтың клиникалық тәжірибесіндегі жалпы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интеллект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деңгейінің диагностикасы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akunarnoe_slaboum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0342" y="1484784"/>
            <a:ext cx="6450010" cy="4258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28945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Шизофрениялық деменция-бұл шизофренияның кейінгі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кезеңдерінде пайда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деменцияның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түрі.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Шизофренияның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белгілерінің бірі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энергия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потенциалының төмендеуі-бұл таңқаларлық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термин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жоспарлау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оқыту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сияқты қарапайым зияткерлік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операциялар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өте үлкен қиындықтар тудыратын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жағдайды білдіреді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Энергия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әлеуетін төмендететін науқастар қарапайым істерге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көп күш жұмсауға мәжбүр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оларға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нәрсеге назар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сақтау өте қиын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Шизофренияның нәтижесінде шизофрениялық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деменция,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барлық нәрсеге енжарлық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немқұрайдылықтың жоғарылауы байқалады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нәрсеге деген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ұмтылыс мүлдем жоқ.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2894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Интеллект-бұл адамның барлық танымдық қабілеттерінің жүйесі және кез-келген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іс-әрекеттің сәттілігін анықтайтын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мәселелерді шешу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Интеллектуалды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мінез-құлықтың үш түрі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вербалды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интеллект-сөз қорын, эрудицияны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оқығанды түсіну қабілетін қамтиды;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Проблемаларды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қабілеті;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Практикалық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интеллект,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қоршаған ортаға бейімделу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қабілетін қамтиды, 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мінез-құлықты өзгерте 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бейімделуді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бұзады.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Интеллектті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ұйымдастырудың үш түрі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мағына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(здравый смысл)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шындықты адекватты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бейнелеу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айналадағы адамдардың мінез-құлқының себептерін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талдауға негізделген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ойлаудың ұтымды әдісін пайдаланады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сыртқы жағдайларды түсіндіруде логикалық қателіктерден аулақ болуға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басқалармен өзара әрекеттесудің барабар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әдісін таңдауға мүмкіндік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Сана,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(рассудок) (образ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қызметін пайдалануға негізделген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қалыптасқан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түсіндіру себептері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қатысушылардың қызметіндегі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коммуникация);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Ақыл (логиканың жоғары дәрежесі, теориялық білімнің қалыптасуына ықпал 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Клиникалық психологиядағы интеллекттің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деңгейін және оның бұзылуын практикалық зерттеудің ыңғайлылығы үшін бөледі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интеллект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инвентары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алған дағдылар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іскерліктер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 б.;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интеллекттің алғышарттары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мотивация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 б.;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интеллектінің өзі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абстракциялау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пайымдау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пікір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пайымдау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қорытынды жасау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қабілеті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 б..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Интеллекттің дамуы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тұтастай алғанда барлық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құрылымдарына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биологиялық тұрғыдан қалыптасқан және алынған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дағдыларға 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Интеллект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бұзылулары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Ақыл-ойдың дамымауы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- интеллект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құрылымының барлық буындарының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 алдымен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интеллект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алғышарттарының дамуы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бұзылады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ақыл-ойды түгендеу жеткілікті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Мысал-олигофрения.Олигофрения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аударғанда деменция-ақыл-ойдың дамымауы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дегенді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Олигофренияның себебі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жедел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созылмалы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инфекцияларға, интоксикацияға, 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денесінің жарақатына 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ұрықтың қолайсыз тұқым қуалауы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пренатальды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зақымдануы 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Ұрықтың миы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жүкті әйелдердің қызамығымен, ұрықта және ананың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факторы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болмаған кезде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әсер 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Олигофренияға төмен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интеллект,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нашар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сақтау, көңіл-күйдің бұзылуы, эмоционалды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ерікті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бұзылулар тән.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олигофрениядан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зардап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шеккен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адамның 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ақыл-ойының дамымауы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аясында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жақсы қабілеттерді табады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күрделі арифметикалық есептеулер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жүргізеді, ұзақ өлеңдерді есте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сақтайды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 б..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Психикалық дамымау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дәрежесі 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Олигофренияның үш клиникалық нұсқасы бөлінеді: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Ақылсыздық идиотия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ақыл-ойдың терең дамымауы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Сөйлеу дамымайды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пациенттер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түсініксіз дыбыстар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бағытталған зейін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күшті дыбыстарға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ауырсынуға реакциялар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Науқастар жеуге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жарамсыз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көбінесе ашкөз,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Ақымақтықтың 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белгілерінің үлкен ұқсастығымен оның екі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түрі ерекшеленеді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моторлық функциялардың бұзылуымен сипатталады-пациенттер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үнемі қозғалыста, заттарды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ұстап 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аузына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апарады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қарсылыққа кезігеді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наразылық білдіреді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айқайлайды, түкіреді, тістейді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қарама-қарсы белгілермен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сипатталады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науқастар белсенді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көп жатып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ұзақ ұйықтайды.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3346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Имбецильділік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психикалық дамымаудың орташа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дәрежесі.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Пациенттердің өзіндік ерекшелігі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сөздердің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олардың тілі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өте нашар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бірақ дәйекті.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оқуға, жазуға, қарапайым есептеуге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еңбек дағдыларын қалыптастыруға үйретеді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қарапайым тамақ дайындау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 жануарларын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тамақтандыру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Мұндай адамдар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бетінше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жұмыс істей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бірақ басқалардың қадағалауымен және бақылауымен 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қарапайым жұмысты орындай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алады.Эмоционалдылығы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эмоциялар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монотонды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көбінесе қарабайыр-жеткіліксіз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1527</Words>
  <Application>Microsoft Office PowerPoint</Application>
  <PresentationFormat>Экран (4:3)</PresentationFormat>
  <Paragraphs>47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Тема Office</vt:lpstr>
      <vt:lpstr>Психикалық бұзылулар мен жұмыс істеу  технологиясы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Тұлға және мінез-құлық бұзылыстарын бағалау</dc:title>
  <dc:creator>123</dc:creator>
  <cp:lastModifiedBy>user</cp:lastModifiedBy>
  <cp:revision>5</cp:revision>
  <dcterms:created xsi:type="dcterms:W3CDTF">2021-01-14T16:06:10Z</dcterms:created>
  <dcterms:modified xsi:type="dcterms:W3CDTF">2022-01-17T20:39:14Z</dcterms:modified>
</cp:coreProperties>
</file>